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ij/syvwRC0ANmgqpHsUNIr0DEx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48598d1a9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48598d1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4b658579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4b658579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we look at </a:t>
            </a:r>
            <a:r>
              <a:rPr lang="en-US"/>
              <a:t>percentage</a:t>
            </a:r>
            <a:r>
              <a:rPr lang="en-US"/>
              <a:t> change over the last 12 weeks TGT is the only </a:t>
            </a:r>
            <a:endParaRPr/>
          </a:p>
        </p:txBody>
      </p:sp>
      <p:sp>
        <p:nvSpPr>
          <p:cNvPr id="199" name="Google Shape;19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48598d1a9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48598d1a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Costco is at it’s lowest for dividend earnings from may till November it only get to its peak in January which is not a true indicator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4c75c3d8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4c75c3d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48598d1a9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48598d1a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544111a4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544111a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7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7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9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0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1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9" name="Google Shape;49;p31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2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4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b="0" sz="2000"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34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8" name="Google Shape;68;p3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5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5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6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6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581191" y="639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en-US"/>
              <a:t>GROUP 3 – FINANCIAL ANALYSIS</a:t>
            </a:r>
            <a:endParaRPr/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581194" y="2216045"/>
            <a:ext cx="10993546" cy="539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48"/>
              </a:spcBef>
              <a:spcAft>
                <a:spcPts val="0"/>
              </a:spcAft>
              <a:buSzPct val="74077"/>
              <a:buNone/>
            </a:pPr>
            <a:r>
              <a:rPr lang="en-US" sz="1987"/>
              <a:t>WHICH IS THE BEST SUPERMARKET FOR US TO INVEST IN?</a:t>
            </a:r>
            <a:endParaRPr sz="1987"/>
          </a:p>
        </p:txBody>
      </p:sp>
      <p:sp>
        <p:nvSpPr>
          <p:cNvPr id="98" name="Google Shape;98;p1"/>
          <p:cNvSpPr txBox="1"/>
          <p:nvPr/>
        </p:nvSpPr>
        <p:spPr>
          <a:xfrm>
            <a:off x="2386775" y="3263575"/>
            <a:ext cx="1875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Group Members</a:t>
            </a:r>
            <a:r>
              <a:rPr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Alex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Murali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Eleanor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Devon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Archie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Varvara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Zainab</a:t>
            </a:r>
            <a:endParaRPr b="1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Ayesha</a:t>
            </a:r>
            <a:endParaRPr b="1"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450" y="3108613"/>
            <a:ext cx="3263524" cy="326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48598d1a9_3_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HOW ARE DIVIDENDS TREATED BY THE COMPANY?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g2c48598d1a9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000" y="1864006"/>
            <a:ext cx="6548450" cy="483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HOW VOLATILE IS THE STOCK?</a:t>
            </a:r>
            <a:endParaRPr/>
          </a:p>
        </p:txBody>
      </p:sp>
      <p:pic>
        <p:nvPicPr>
          <p:cNvPr id="176" name="Google Shape;1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900" y="1885781"/>
            <a:ext cx="8071235" cy="4837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HOW VOLATILE IS THE STOCK?</a:t>
            </a:r>
            <a:endParaRPr/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537" y="1878012"/>
            <a:ext cx="9560438" cy="476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4b658579b_0_3"/>
          <p:cNvSpPr txBox="1"/>
          <p:nvPr>
            <p:ph type="title"/>
          </p:nvPr>
        </p:nvSpPr>
        <p:spPr>
          <a:xfrm>
            <a:off x="581200" y="702153"/>
            <a:ext cx="11029500" cy="53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WHAT IS THE RETURN ON INVESTMENT?</a:t>
            </a:r>
            <a:endParaRPr/>
          </a:p>
        </p:txBody>
      </p:sp>
      <p:sp>
        <p:nvSpPr>
          <p:cNvPr id="188" name="Google Shape;188;g2c4b658579b_0_3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2c4b658579b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00" y="1206150"/>
            <a:ext cx="10875675" cy="56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WHAT IS THE RETURN ON INVESTMENT?</a:t>
            </a:r>
            <a:endParaRPr/>
          </a:p>
        </p:txBody>
      </p:sp>
      <p:pic>
        <p:nvPicPr>
          <p:cNvPr id="195" name="Google Shape;195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32" y="2050205"/>
            <a:ext cx="7741964" cy="480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7963452" y="2288744"/>
            <a:ext cx="387073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Assumptions: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Initially $1000 was invested.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ROI is the sum of all dividend payouts and stock price increase over the 5 year period for all bar ACI.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ACI – the same operations were performed, but only for the time period that they are trading in their current form.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IS PAST FINANCIAL PERFORMANCE A TRUE INDICATOR OF FUTURE FINANCIAL PERFORMANCE?</a:t>
            </a:r>
            <a:endParaRPr/>
          </a:p>
        </p:txBody>
      </p:sp>
      <p:pic>
        <p:nvPicPr>
          <p:cNvPr id="202" name="Google Shape;20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300" y="1886240"/>
            <a:ext cx="8188015" cy="485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48598d1a9_3_5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IS PAST FINANCIAL PERFORMANCE A TRUE INDICATOR OF FUTURE FINANCIAL PERFORMANCE?</a:t>
            </a:r>
            <a:endParaRPr/>
          </a:p>
        </p:txBody>
      </p:sp>
      <p:pic>
        <p:nvPicPr>
          <p:cNvPr id="208" name="Google Shape;208;g2c48598d1a9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76" y="1815451"/>
            <a:ext cx="8198851" cy="4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c48598d1a9_3_5"/>
          <p:cNvSpPr txBox="1"/>
          <p:nvPr/>
        </p:nvSpPr>
        <p:spPr>
          <a:xfrm>
            <a:off x="8616025" y="2140925"/>
            <a:ext cx="3081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Assumptions:</a:t>
            </a:r>
            <a:endParaRPr sz="1800" u="sng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$1000 worth of stock was invested using the original opening price - and used to calculate the number of shares held.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Dividend earnings is the number of shares held multiplied by the dividend per share to give a total amount per dividend issue.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ARE THERE ANY OTHER FACTORS THAT CAN INFLUENCE OUR DECISION?</a:t>
            </a:r>
            <a:endParaRPr/>
          </a:p>
        </p:txBody>
      </p:sp>
      <p:pic>
        <p:nvPicPr>
          <p:cNvPr id="215" name="Google Shape;215;p17"/>
          <p:cNvPicPr preferRelativeResize="0"/>
          <p:nvPr/>
        </p:nvPicPr>
        <p:blipFill rotWithShape="1">
          <a:blip r:embed="rId3">
            <a:alphaModFix/>
          </a:blip>
          <a:srcRect b="0" l="7907" r="4527" t="6716"/>
          <a:stretch/>
        </p:blipFill>
        <p:spPr>
          <a:xfrm>
            <a:off x="6070800" y="2001587"/>
            <a:ext cx="6121200" cy="43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7"/>
          <p:cNvPicPr preferRelativeResize="0"/>
          <p:nvPr/>
        </p:nvPicPr>
        <p:blipFill rotWithShape="1">
          <a:blip r:embed="rId4">
            <a:alphaModFix/>
          </a:blip>
          <a:srcRect b="0" l="8040" r="4562" t="6716"/>
          <a:stretch/>
        </p:blipFill>
        <p:spPr>
          <a:xfrm>
            <a:off x="0" y="2019484"/>
            <a:ext cx="6070800" cy="4311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ARE THERE ANY OTHER FACTORS THAT CAN INFLUENCE OUR DECISION?</a:t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90" y="1900012"/>
            <a:ext cx="7536220" cy="477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8009910" y="2120900"/>
            <a:ext cx="27507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Correlation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Coefficients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Walmart: -0.077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Costco:  -0.151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Target: -0.272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Albertsons:  -0.118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4c75c3d89_0_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ARE THERE ANY OTHER FACTORS THAT CAN INFLUENCE OUR DECISION?</a:t>
            </a:r>
            <a:endParaRPr/>
          </a:p>
        </p:txBody>
      </p:sp>
      <p:sp>
        <p:nvSpPr>
          <p:cNvPr id="229" name="Google Shape;229;g2c4c75c3d89_0_1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Walmart - aggressive expansion plans - will it work?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Albertsons - implications of a blocked merger?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Costco - an over-reliance on membership numbers?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48598d1a9_1_1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848"/>
              </a:spcBef>
              <a:spcAft>
                <a:spcPts val="0"/>
              </a:spcAft>
              <a:buClr>
                <a:schemeClr val="dk1"/>
              </a:buClr>
              <a:buSzPts val="1472"/>
              <a:buFont typeface="Arial"/>
              <a:buNone/>
            </a:pPr>
            <a:r>
              <a:rPr lang="en-US" sz="1987"/>
              <a:t>WHICH IS THE BEST SUPERMARKET FOR US TO INVEST IN?</a:t>
            </a:r>
            <a:endParaRPr/>
          </a:p>
        </p:txBody>
      </p:sp>
      <p:sp>
        <p:nvSpPr>
          <p:cNvPr id="105" name="Google Shape;105;g2c48598d1a9_1_1"/>
          <p:cNvSpPr txBox="1"/>
          <p:nvPr>
            <p:ph idx="1" type="body"/>
          </p:nvPr>
        </p:nvSpPr>
        <p:spPr>
          <a:xfrm>
            <a:off x="581193" y="2228003"/>
            <a:ext cx="5422500" cy="363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Investment returns:</a:t>
            </a:r>
            <a:endParaRPr b="1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Increase in the Share Price </a:t>
            </a:r>
            <a:r>
              <a:rPr lang="en-US">
                <a:solidFill>
                  <a:srgbClr val="6AA84F"/>
                </a:solidFill>
              </a:rPr>
              <a:t>⬆</a:t>
            </a:r>
            <a:endParaRPr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Dividend Amount </a:t>
            </a:r>
            <a:r>
              <a:rPr lang="en-US">
                <a:solidFill>
                  <a:srgbClr val="6AA84F"/>
                </a:solidFill>
              </a:rPr>
              <a:t>⬆</a:t>
            </a:r>
            <a:endParaRPr>
              <a:solidFill>
                <a:srgbClr val="6AA84F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Dividend Frequency</a:t>
            </a:r>
            <a:r>
              <a:rPr lang="en-US">
                <a:solidFill>
                  <a:srgbClr val="6AA84F"/>
                </a:solidFill>
              </a:rPr>
              <a:t> ⬆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Decision Aid: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600">
                <a:solidFill>
                  <a:srgbClr val="6AA84F"/>
                </a:solidFill>
              </a:rPr>
              <a:t>6</a:t>
            </a:r>
            <a:r>
              <a:rPr lang="en-US">
                <a:solidFill>
                  <a:schemeClr val="dk1"/>
                </a:solidFill>
              </a:rPr>
              <a:t> Questions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g2c48598d1a9_1_1"/>
          <p:cNvSpPr txBox="1"/>
          <p:nvPr>
            <p:ph idx="2" type="body"/>
          </p:nvPr>
        </p:nvSpPr>
        <p:spPr>
          <a:xfrm>
            <a:off x="6188417" y="2228003"/>
            <a:ext cx="5422500" cy="363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g2c48598d1a9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425" y="2228000"/>
            <a:ext cx="2279225" cy="17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c48598d1a9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1075" y="2205378"/>
            <a:ext cx="1732009" cy="173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c48598d1a9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325" y="4137608"/>
            <a:ext cx="2229325" cy="125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c48598d1a9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7025" y="3974275"/>
            <a:ext cx="2525600" cy="14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SO WHO SHOULD WE INVEST IN BASED ON THIS DATA?</a:t>
            </a:r>
            <a:endParaRPr/>
          </a:p>
        </p:txBody>
      </p:sp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3D3D3D"/>
                </a:solidFill>
              </a:rPr>
              <a:t>Based on total ROI, it is hard to look past Costco!</a:t>
            </a:r>
            <a:endParaRPr>
              <a:solidFill>
                <a:srgbClr val="3D3D3D"/>
              </a:solidFill>
            </a:endParaRPr>
          </a:p>
          <a:p>
            <a:pPr indent="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D3D3D"/>
              </a:solidFill>
            </a:endParaRPr>
          </a:p>
          <a:p>
            <a:pPr indent="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D3D3D"/>
                </a:solidFill>
              </a:rPr>
              <a:t>This is in spite of in one year ROI was 0 - but for the other years, ROI was consistently above the other chains.</a:t>
            </a:r>
            <a:endParaRPr>
              <a:solidFill>
                <a:srgbClr val="3D3D3D"/>
              </a:solidFill>
            </a:endParaRPr>
          </a:p>
          <a:p>
            <a:pPr indent="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3D3D3D"/>
              </a:solidFill>
            </a:endParaRPr>
          </a:p>
          <a:p>
            <a:pPr indent="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3D3D3D"/>
                </a:solidFill>
              </a:rPr>
              <a:t>However, over the last 3 months, its share price has declined - do we think this is a pattern of things to come?</a:t>
            </a:r>
            <a:endParaRPr>
              <a:solidFill>
                <a:srgbClr val="3D3D3D"/>
              </a:solidFill>
            </a:endParaRPr>
          </a:p>
          <a:p>
            <a:pPr indent="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D3D3D"/>
              </a:solidFill>
            </a:endParaRPr>
          </a:p>
          <a:p>
            <a:pPr indent="0" lvl="0" marL="30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D3D3D"/>
                </a:solidFill>
              </a:rPr>
              <a:t>Total dividend payments are less relevant for Costco - its share price is a lot higher than the others so $1000 buys less shares compared to the others - so the vast majority of any return is generated by the share price increasing.</a:t>
            </a:r>
            <a:endParaRPr>
              <a:solidFill>
                <a:srgbClr val="3D3D3D"/>
              </a:solidFill>
            </a:endParaRPr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  <a:p>
            <a:pPr indent="-200844" lvl="0" marL="30600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FURTHER CONSIDERATIONS</a:t>
            </a:r>
            <a:endParaRPr/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Before any decision is made, further scrutiny of the company would need to be done – for example, examining the Trading Profit and Loss Account and Balance Sheet and performing other statistical measures such as the “Acid Test”.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What is your investor / risk profile?  Are you a Pension Fund Manager or a day trader?  A day trader may be prepared to absorb a higher level of risk than a Pension Fund Manager who has to ensure that any trades will cover their commitments no matter what.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Are there other sectors who are greatly outperforming this one – and would be a more attractive investment opportunity?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544111a48_0_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47" name="Google Shape;247;g2c544111a48_0_0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</a:t>
            </a:r>
            <a:endParaRPr/>
          </a:p>
        </p:txBody>
      </p:sp>
      <p:pic>
        <p:nvPicPr>
          <p:cNvPr id="248" name="Google Shape;248;g2c544111a4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2600425"/>
            <a:ext cx="474345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1182998" y="2259600"/>
            <a:ext cx="3684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933"/>
              </a:spcBef>
              <a:spcAft>
                <a:spcPts val="0"/>
              </a:spcAft>
              <a:buSzPts val="1656"/>
              <a:buNone/>
            </a:pPr>
            <a:r>
              <a:rPr lang="en-US"/>
              <a:t>Data Source</a:t>
            </a:r>
            <a:endParaRPr/>
          </a:p>
        </p:txBody>
      </p:sp>
      <p:sp>
        <p:nvSpPr>
          <p:cNvPr id="117" name="Google Shape;117;p3"/>
          <p:cNvSpPr txBox="1"/>
          <p:nvPr>
            <p:ph idx="2" type="body"/>
          </p:nvPr>
        </p:nvSpPr>
        <p:spPr>
          <a:xfrm>
            <a:off x="581200" y="2926050"/>
            <a:ext cx="4888500" cy="29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"/>
          <p:cNvSpPr txBox="1"/>
          <p:nvPr>
            <p:ph idx="3" type="body"/>
          </p:nvPr>
        </p:nvSpPr>
        <p:spPr>
          <a:xfrm>
            <a:off x="7321025" y="2250900"/>
            <a:ext cx="3790200" cy="55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600"/>
              </a:spcAft>
              <a:buNone/>
            </a:pPr>
            <a:r>
              <a:rPr lang="en-US"/>
              <a:t>Data Items</a:t>
            </a:r>
            <a:endParaRPr/>
          </a:p>
        </p:txBody>
      </p:sp>
      <p:sp>
        <p:nvSpPr>
          <p:cNvPr id="119" name="Google Shape;119;p3"/>
          <p:cNvSpPr txBox="1"/>
          <p:nvPr>
            <p:ph idx="4" type="body"/>
          </p:nvPr>
        </p:nvSpPr>
        <p:spPr>
          <a:xfrm>
            <a:off x="7321028" y="3086600"/>
            <a:ext cx="3790200" cy="29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Date</a:t>
            </a:r>
            <a:endParaRPr/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n-US"/>
              <a:t>Opening Stock Price</a:t>
            </a:r>
            <a:endParaRPr/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n-US"/>
              <a:t>Closing Stock Price</a:t>
            </a:r>
            <a:endParaRPr/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n-US"/>
              <a:t>Stock Volume Traded</a:t>
            </a:r>
            <a:endParaRPr/>
          </a:p>
          <a:p>
            <a:pPr indent="0" lvl="0" marL="0" rtl="0" algn="l">
              <a:spcBef>
                <a:spcPts val="933"/>
              </a:spcBef>
              <a:spcAft>
                <a:spcPts val="0"/>
              </a:spcAft>
              <a:buNone/>
            </a:pPr>
            <a:r>
              <a:rPr lang="en-US"/>
              <a:t>Dividends</a:t>
            </a:r>
            <a:endParaRPr/>
          </a:p>
        </p:txBody>
      </p:sp>
      <p:pic>
        <p:nvPicPr>
          <p:cNvPr id="120" name="Google Shape;1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968350"/>
            <a:ext cx="4888501" cy="249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6 KEY QUESTIONS</a:t>
            </a:r>
            <a:endParaRPr/>
          </a:p>
        </p:txBody>
      </p:sp>
      <p:sp>
        <p:nvSpPr>
          <p:cNvPr id="126" name="Google Shape;126;p5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How does the stock price change over time?</a:t>
            </a:r>
            <a:endParaRPr/>
          </a:p>
          <a:p>
            <a:pPr indent="-216617" lvl="0" marL="306000" rtl="0" algn="l">
              <a:spcBef>
                <a:spcPts val="906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How are dividends treated by the company?</a:t>
            </a:r>
            <a:endParaRPr/>
          </a:p>
          <a:p>
            <a:pPr indent="-216617" lvl="0" marL="306000" rtl="0" algn="l">
              <a:spcBef>
                <a:spcPts val="906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Does any of the stock have a greater degree of risk associated with it than the others?</a:t>
            </a:r>
            <a:endParaRPr/>
          </a:p>
          <a:p>
            <a:pPr indent="0" lvl="0" marL="0" rtl="0" algn="l">
              <a:spcBef>
                <a:spcPts val="906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Which stock gives us the greatest return on investment?</a:t>
            </a:r>
            <a:endParaRPr/>
          </a:p>
          <a:p>
            <a:pPr indent="-216617" lvl="0" marL="306000" rtl="0" algn="l">
              <a:spcBef>
                <a:spcPts val="906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Is past financial performance a true indicator or future financial performance?</a:t>
            </a:r>
            <a:endParaRPr/>
          </a:p>
          <a:p>
            <a:pPr indent="-216617" lvl="0" marL="306000" rtl="0" algn="l">
              <a:spcBef>
                <a:spcPts val="906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906"/>
              </a:spcBef>
              <a:spcAft>
                <a:spcPts val="0"/>
              </a:spcAft>
              <a:buSzPct val="91999"/>
              <a:buChar char="◼"/>
            </a:pPr>
            <a:r>
              <a:rPr lang="en-US"/>
              <a:t>Are there any other factors that could influence our investment decision?</a:t>
            </a:r>
            <a:endParaRPr/>
          </a:p>
          <a:p>
            <a:pPr indent="-216617" lvl="0" marL="306000" rtl="0" algn="l">
              <a:spcBef>
                <a:spcPts val="906"/>
              </a:spcBef>
              <a:spcAft>
                <a:spcPts val="0"/>
              </a:spcAft>
              <a:buSzPct val="9199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HOW DOES THE STOCK PRICE CHANGE OVER TIME?</a:t>
            </a:r>
            <a:endParaRPr/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To compare this, the increase of stock price was looked at in percentage terms over the last 5 years.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We took the view that a longer time frame theoretically would allow us to make more concrete conclusions as specific events could be “evened out” and not skew the data as much. </a:t>
            </a:r>
            <a:endParaRPr/>
          </a:p>
          <a:p>
            <a:pPr indent="-200844" lvl="0" marL="30600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Actual price was not considered – the actual stock price is more a barrier to entry rather than a measure of performance.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581200" y="729648"/>
            <a:ext cx="110295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HOW DOES THE STOCK PRICE CHANGE OVER TIME</a:t>
            </a:r>
            <a:r>
              <a:rPr lang="en-US"/>
              <a:t>?</a:t>
            </a:r>
            <a:endParaRPr/>
          </a:p>
        </p:txBody>
      </p:sp>
      <p:pic>
        <p:nvPicPr>
          <p:cNvPr id="138" name="Google Shape;13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75" y="1879350"/>
            <a:ext cx="3935400" cy="22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7475" y="1879350"/>
            <a:ext cx="4427700" cy="23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875" y="4166250"/>
            <a:ext cx="3935400" cy="26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>
            <p:ph idx="2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7475" y="4268250"/>
            <a:ext cx="4515600" cy="25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448844" y="590385"/>
            <a:ext cx="11029616" cy="567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HOW DOES THE STOCK PRICE CHANGE OVER TIME</a:t>
            </a:r>
            <a:r>
              <a:rPr lang="en-US"/>
              <a:t>?</a:t>
            </a:r>
            <a:endParaRPr/>
          </a:p>
        </p:txBody>
      </p:sp>
      <p:sp>
        <p:nvSpPr>
          <p:cNvPr id="147" name="Google Shape;147;p9"/>
          <p:cNvSpPr txBox="1"/>
          <p:nvPr/>
        </p:nvSpPr>
        <p:spPr>
          <a:xfrm>
            <a:off x="581192" y="6096000"/>
            <a:ext cx="70413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NB – Albertsons has only been trading in its current form since Mid 2020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336884" y="1158229"/>
            <a:ext cx="11598442" cy="730729"/>
          </a:xfrm>
          <a:prstGeom prst="rect">
            <a:avLst/>
          </a:prstGeom>
          <a:solidFill>
            <a:schemeClr val="lt1"/>
          </a:solidFill>
          <a:ln cap="rnd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9" name="Google Shape;14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02" y="1243639"/>
            <a:ext cx="11772900" cy="485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581192" y="702156"/>
            <a:ext cx="11029616" cy="4649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/>
              <a:t>HOW DOES THE STOCK PRICE CHANGE OVER TIME</a:t>
            </a:r>
            <a:r>
              <a:rPr lang="en-US"/>
              <a:t>?</a:t>
            </a:r>
            <a:endParaRPr/>
          </a:p>
        </p:txBody>
      </p:sp>
      <p:sp>
        <p:nvSpPr>
          <p:cNvPr id="155" name="Google Shape;155;p10"/>
          <p:cNvSpPr/>
          <p:nvPr/>
        </p:nvSpPr>
        <p:spPr>
          <a:xfrm>
            <a:off x="397042" y="1167063"/>
            <a:ext cx="11478126" cy="7098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9271001" y="1418503"/>
            <a:ext cx="268437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Assumptions: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original opening price was found and then compared to the closing price 12, 24, 36, 48 and 60 months later.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NB - ACI has not been traded in it’s current form for 60 months.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42" y="1236174"/>
            <a:ext cx="8764801" cy="51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HOW ARE DIVIDENDS TREATED BY THE COMPANY?</a:t>
            </a:r>
            <a:endParaRPr/>
          </a:p>
        </p:txBody>
      </p:sp>
      <p:pic>
        <p:nvPicPr>
          <p:cNvPr id="163" name="Google Shape;16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" y="1978544"/>
            <a:ext cx="7834236" cy="487945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/>
          <p:nvPr/>
        </p:nvSpPr>
        <p:spPr>
          <a:xfrm flipH="1">
            <a:off x="8100936" y="2247900"/>
            <a:ext cx="3509871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Assumptions: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$1000 was used to buy shares.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shares were not traded throughout the 5 year period – or for the period of time that Albertson’s was listed.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 additional shares were purchased.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2024-03-18T21:09:56Z</dcterms:created>
  <dc:creator>Alexander Lee</dc:creator>
</cp:coreProperties>
</file>